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9" r:id="rId2"/>
    <p:sldId id="263" r:id="rId3"/>
    <p:sldId id="267" r:id="rId4"/>
    <p:sldId id="271" r:id="rId5"/>
    <p:sldId id="289" r:id="rId6"/>
    <p:sldId id="290" r:id="rId7"/>
    <p:sldId id="291" r:id="rId8"/>
    <p:sldId id="292" r:id="rId9"/>
    <p:sldId id="293" r:id="rId10"/>
    <p:sldId id="294" r:id="rId11"/>
    <p:sldId id="272" r:id="rId12"/>
  </p:sldIdLst>
  <p:sldSz cx="9144000" cy="6858000" type="screen4x3"/>
  <p:notesSz cx="6858000" cy="914400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C0EF7-5CD7-424B-93D6-C75836F82BA4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91B7F6-B7FC-45D1-BD52-38956FFAE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735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01.03.2024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Пользователь\Downloads\img11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357686" y="478632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7030A0"/>
                </a:solidFill>
                <a:latin typeface="Monotype Corsiva" pitchFamily="66" charset="0"/>
              </a:rPr>
              <a:t>Подготовила: старший воспитатель </a:t>
            </a:r>
          </a:p>
          <a:p>
            <a:pPr algn="ctr"/>
            <a:r>
              <a:rPr lang="ru-RU" b="1" dirty="0">
                <a:solidFill>
                  <a:srgbClr val="7030A0"/>
                </a:solidFill>
                <a:latin typeface="Monotype Corsiva" pitchFamily="66" charset="0"/>
              </a:rPr>
              <a:t>Ховалыг Ч.Ш.</a:t>
            </a:r>
          </a:p>
        </p:txBody>
      </p:sp>
      <p:pic>
        <p:nvPicPr>
          <p:cNvPr id="5" name="Picture 3" descr="C:\Users\Пользователь\Downloads\img0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2656" t="42708" r="32031" b="8333"/>
          <a:stretch>
            <a:fillRect/>
          </a:stretch>
        </p:blipFill>
        <p:spPr bwMode="auto">
          <a:xfrm>
            <a:off x="571472" y="3071810"/>
            <a:ext cx="3554040" cy="2880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428860" y="1500174"/>
            <a:ext cx="62865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600" dirty="0"/>
          </a:p>
          <a:p>
            <a:r>
              <a:rPr lang="ru-RU" sz="3600" dirty="0"/>
              <a:t> </a:t>
            </a:r>
            <a:r>
              <a:rPr lang="ru-RU" sz="3600" b="1" dirty="0"/>
              <a:t>«Занятие по обновленному ФГОС и ФОП ДО: подготовка, проведение, самоанализ»</a:t>
            </a:r>
            <a:endParaRPr lang="ru-RU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285728"/>
            <a:ext cx="8072494" cy="1333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1000"/>
              </a:spcAft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«Детский сад № 8 города Кызыла Республики Тыва»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b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Пользователь\Downloads\img11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5117" y="18864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28596" y="857232"/>
            <a:ext cx="835824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основе детских вопросов (интересов)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 определяет тематику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КУЛЬТУРНЫХ ПРАКТИК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(п.24.21.ФОПДО).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64042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Пользователь\Downloads\img11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" name="Picture 2" descr="C:\Users\Пользователь\Downloads\vospit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 l="8750" t="16250" r="10625"/>
          <a:stretch>
            <a:fillRect/>
          </a:stretch>
        </p:blipFill>
        <p:spPr bwMode="auto">
          <a:xfrm>
            <a:off x="350585" y="548680"/>
            <a:ext cx="4401435" cy="3429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899592" y="1142984"/>
            <a:ext cx="770485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ВНИМАНИЕ!!!!!!!!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8596" y="2357430"/>
            <a:ext cx="842968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 </a:t>
            </a:r>
          </a:p>
        </p:txBody>
      </p:sp>
      <p:pic>
        <p:nvPicPr>
          <p:cNvPr id="10" name="Picture 2" descr="C:\Users\Пользователь\Desktop\нравственность\9.jpg"/>
          <p:cNvPicPr>
            <a:picLocks noChangeAspect="1" noChangeArrowheads="1"/>
          </p:cNvPicPr>
          <p:nvPr/>
        </p:nvPicPr>
        <p:blipFill>
          <a:blip r:embed="rId4"/>
          <a:srcRect l="74219" t="73959"/>
          <a:stretch>
            <a:fillRect/>
          </a:stretch>
        </p:blipFill>
        <p:spPr bwMode="auto">
          <a:xfrm>
            <a:off x="5277456" y="1250128"/>
            <a:ext cx="3110968" cy="23568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Пользователь\Downloads\img11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-611560" y="0"/>
            <a:ext cx="9144000" cy="6858000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57158" y="2265802"/>
            <a:ext cx="8572560" cy="67710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:\Users\Пользователь\Downloads\titlekopiya2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 b="4400"/>
          <a:stretch>
            <a:fillRect/>
          </a:stretch>
        </p:blipFill>
        <p:spPr bwMode="auto">
          <a:xfrm>
            <a:off x="7072330" y="4071942"/>
            <a:ext cx="1769859" cy="1692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-180529" y="188641"/>
            <a:ext cx="9022717" cy="10525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Каков правовой статус занятия в соответствии с ФГОС ДО?</a:t>
            </a: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!!!!!!!!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 1953 года до 2014 года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ЗАНЯТИЕ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считалось ОСНОВНОЙ формой организации обучения детей в детском саду.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!!!!!!!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 появлением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ФГОС ДО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обучение детей осуществлялось в процессе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организованной образовательной деятельности (ООД).</a:t>
            </a:r>
          </a:p>
          <a:p>
            <a:pPr algn="ctr"/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В тексте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ФГОС ДО 2022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еще не было представлено понятие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занятия.</a:t>
            </a: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Занятие рассматривалось как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-дело, занимательное и интересное детям, развивающее их;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- деятельность, направленная на освоение детьми одной или нескольких образовательных областей , или их интеграцию с использованием  разнообразных форм и методов  работы,  выбор которых осуществляется педагогами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самостоятельно.</a:t>
            </a:r>
          </a:p>
          <a:p>
            <a:endParaRPr lang="ru-RU" b="1" dirty="0"/>
          </a:p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!!!!!!!!ФОП ДО возвращает статус « ЗАНЯТИЕ» ,как форму организации ОД</a:t>
            </a:r>
          </a:p>
          <a:p>
            <a:endParaRPr lang="ru-RU" b="1" dirty="0">
              <a:solidFill>
                <a:srgbClr val="FF0000"/>
              </a:solidFill>
            </a:endParaRPr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Пользователь\Downloads\img11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203848" y="593375"/>
            <a:ext cx="5357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ЗАНЯТИЯ: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3" descr="C:\Users\Пользователь\Downloads\img0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2656" t="42708" r="32031" b="8333"/>
          <a:stretch>
            <a:fillRect/>
          </a:stretch>
        </p:blipFill>
        <p:spPr bwMode="auto">
          <a:xfrm>
            <a:off x="285720" y="285728"/>
            <a:ext cx="2754381" cy="2232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187624" y="1116596"/>
            <a:ext cx="759921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AutoNum type="arabicPeriod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ВВОДНАЯ ЧАСТЬ. 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Организационный момент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Переключение внимания детей на предстоящую деятельность, стимуляция интереса к ней, концентрация внимания детей, эмоционально-психологический настрой.</a:t>
            </a:r>
          </a:p>
          <a:p>
            <a:pPr algn="ctr"/>
            <a:endParaRPr lang="ru-RU" dirty="0"/>
          </a:p>
          <a:p>
            <a:pPr marL="285750" indent="-285750" algn="ctr">
              <a:buFont typeface="Arial" pitchFamily="34" charset="0"/>
              <a:buChar char="•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Проблемная ситуация (или мотивация)</a:t>
            </a: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ctr">
              <a:buFont typeface="Arial" pitchFamily="34" charset="0"/>
              <a:buChar char="•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Постановка и принятие детьми цели занятия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Процесс вовлечения в деятельность, постановка проблемы, выдвижение вариантов решения проблемы с переходом на цель занятия.</a:t>
            </a:r>
          </a:p>
          <a:p>
            <a:pPr marL="342900" indent="-342900" algn="ctr">
              <a:buFont typeface="Arial" pitchFamily="34" charset="0"/>
              <a:buChar char="•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ОСНОВНАЯ ЧАСТЬ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Проектирование решений проблемной ситуации, актуализация знаний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Получение новых знаний, необходимых для решения проблемного вопроса с опорой на наглядность, дети сами, либо совместно с педагогом  добывают знания, путём исследований, поиска, открытий…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Пользователь\Downloads\img11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Picture 2" descr="C:\Users\Пользователь\Downloads\vospit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 l="8750" t="16250" r="10625"/>
          <a:stretch>
            <a:fillRect/>
          </a:stretch>
        </p:blipFill>
        <p:spPr bwMode="auto">
          <a:xfrm>
            <a:off x="285720" y="1285860"/>
            <a:ext cx="2911187" cy="226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059832" y="1214422"/>
            <a:ext cx="5869886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2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ИЛИ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Актуализация имеющихся знаний, представлений. Создание ситуации, в которой возникает необходимость в получении новых представлений, умений. Деятельность педагога: с помощью наводящих, проблемных вопросов, рассказывания, объяснения, организации поисковой деятельности, подвести детей к воспроизведению информации, необходимой для успешного разрешения проблемной ситуации, либо усвоению нового материала.</a:t>
            </a: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ИНДИВИДУАЛЬНЫЙ </a:t>
            </a:r>
          </a:p>
          <a:p>
            <a:pPr algn="ctr"/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(ДЕФФИРЕНЦИРОВАННЫЙ ПОДХОД)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Пользователь\Downloads\img11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5117" y="18864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28596" y="857232"/>
            <a:ext cx="8358246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3.ОТКРЫТИЕ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детьми новых знаний, способов действий 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Через подводящий диалог, построение нового знания, которое четко фиксируется педагогом  вместе с детьми.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b="1" dirty="0"/>
              <a:t>Самостоятельное применение нового на практике, либо актуализация уже имеющихся знаний, представлений 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Деятельность педагога заключается в организации практической деятельности, оказание необходимой помощи, организации взаимодействия в достижении результата; На этом этапе воспитатель предлагает игры, возможно также включение дополнительных заданий на тренировку мыслительных операций 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деятельностных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способностей, а также заданий развивающего типа, направленных на</a:t>
            </a:r>
            <a:r>
              <a:rPr lang="ru-RU" dirty="0"/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опережающую подготовку детей к последующим занятиям.</a:t>
            </a:r>
          </a:p>
          <a:p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Самостоятельность, инициатива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Пользователь\Downloads\img11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1464446" y="617123"/>
            <a:ext cx="6750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4.ЗАКЛЮЧИТЕЛЬНАЯ ЧАСТЬ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2643174" y="1714488"/>
            <a:ext cx="1571636" cy="21431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214810" y="1714488"/>
            <a:ext cx="1785950" cy="214314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4214810" y="1714488"/>
            <a:ext cx="2857520" cy="107157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10800000" flipV="1">
            <a:off x="2143108" y="1714488"/>
            <a:ext cx="2071702" cy="9286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214810" y="1714488"/>
            <a:ext cx="2000264" cy="17859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H="1">
            <a:off x="3178959" y="2750339"/>
            <a:ext cx="3000396" cy="9286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2500298" y="1857364"/>
            <a:ext cx="1857388" cy="157163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>
            <a:off x="2321703" y="2893215"/>
            <a:ext cx="3071834" cy="7143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Скругленный прямоугольник 31"/>
          <p:cNvSpPr/>
          <p:nvPr/>
        </p:nvSpPr>
        <p:spPr>
          <a:xfrm>
            <a:off x="428596" y="1785926"/>
            <a:ext cx="2071702" cy="42862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28596" y="2857496"/>
            <a:ext cx="2071702" cy="42862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857224" y="3929066"/>
            <a:ext cx="2071702" cy="42862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1714480" y="5000636"/>
            <a:ext cx="2286016" cy="42862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5000628" y="5000636"/>
            <a:ext cx="2286016" cy="42862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5786446" y="3857628"/>
            <a:ext cx="2000264" cy="42862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715140" y="2928934"/>
            <a:ext cx="2000264" cy="42862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6357950" y="1785926"/>
            <a:ext cx="2000264" cy="42862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TextBox 76"/>
          <p:cNvSpPr txBox="1"/>
          <p:nvPr/>
        </p:nvSpPr>
        <p:spPr>
          <a:xfrm>
            <a:off x="500034" y="1785926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Итог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знаний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571472" y="2857496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57224" y="3916924"/>
            <a:ext cx="1964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САМООЦЕНКА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5643570" y="1785926"/>
            <a:ext cx="3320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Систематизация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743406" y="2989850"/>
            <a:ext cx="19719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САМОКОНТРОЛЬ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857884" y="3857628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ОБОБЩЕНИЕ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1928794" y="5000636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КАЧЕСТВО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4929190" y="5000637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НАСТРОЕНИЕ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Пользователь\Downloads\img11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719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28596" y="857232"/>
            <a:ext cx="835824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КОНТРОЛЬ НАД ПРОВЕДЕНИЕМ  ЗАНЯТИЙ</a:t>
            </a:r>
          </a:p>
          <a:p>
            <a:pPr algn="ctr"/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i="1" dirty="0"/>
              <a:t>Документ, который регламентирует время и продолжительность занятий в ДОО</a:t>
            </a:r>
          </a:p>
          <a:p>
            <a:pPr algn="ctr"/>
            <a:r>
              <a:rPr lang="ru-RU" sz="2400" b="1" i="1" dirty="0">
                <a:solidFill>
                  <a:srgbClr val="FF0000"/>
                </a:solidFill>
              </a:rPr>
              <a:t>СанПиН1.2.3685 21,утв.постановлением</a:t>
            </a:r>
          </a:p>
          <a:p>
            <a:pPr algn="ctr"/>
            <a:r>
              <a:rPr lang="ru-RU" sz="2400" b="1" i="1" dirty="0">
                <a:solidFill>
                  <a:srgbClr val="FF0000"/>
                </a:solidFill>
              </a:rPr>
              <a:t>Главного государственного санитарного врача России от 28.01.2021№2.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400" dirty="0"/>
          </a:p>
          <a:p>
            <a:pPr marL="285750" indent="-285750" algn="ctr">
              <a:buFont typeface="Arial" pitchFamily="34" charset="0"/>
              <a:buChar char="•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Утвержденный учебный план, допустимая продолжительность занятия и суммарная нагрузка;</a:t>
            </a:r>
          </a:p>
          <a:p>
            <a:pPr marL="285750" indent="-285750" algn="ctr">
              <a:buFont typeface="Arial" pitchFamily="34" charset="0"/>
              <a:buChar char="•"/>
            </a:pP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ctr">
              <a:buFont typeface="Arial" pitchFamily="34" charset="0"/>
              <a:buChar char="•"/>
            </a:pP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Начало занятий должно быть не ранее 8 часов, окончание– не позднее17 часов</a:t>
            </a:r>
          </a:p>
          <a:p>
            <a:endParaRPr lang="ru-RU" sz="2400" dirty="0"/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00429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Пользователь\Downloads\img11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5117" y="18864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28596" y="857232"/>
            <a:ext cx="835824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Контроль над проведением занятий</a:t>
            </a:r>
          </a:p>
          <a:p>
            <a:pPr algn="ctr"/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ü"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Роль транслятора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МИНИМАЛЬНАЯ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ü"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Педагог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ПОДСМАТРИВАЕТ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конспект</a:t>
            </a:r>
          </a:p>
          <a:p>
            <a:pPr marL="342900" indent="-342900" algn="ctr">
              <a:buFont typeface="Wingdings" pitchFamily="2" charset="2"/>
              <a:buChar char="ü"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ДЕФИЦИТ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раздаточных материалов</a:t>
            </a:r>
          </a:p>
          <a:p>
            <a:pPr marL="342900" indent="-342900" algn="ctr">
              <a:buFont typeface="Wingdings" pitchFamily="2" charset="2"/>
              <a:buChar char="ü"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ЧЕТКИЕ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инструкции</a:t>
            </a:r>
          </a:p>
          <a:p>
            <a:pPr marL="342900" indent="-342900" algn="ctr">
              <a:buFont typeface="Wingdings" pitchFamily="2" charset="2"/>
              <a:buChar char="ü"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РЕФЛЕКСИЯ</a:t>
            </a:r>
          </a:p>
          <a:p>
            <a:pPr algn="ctr"/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i="1" dirty="0"/>
          </a:p>
          <a:p>
            <a:endParaRPr lang="ru-RU" sz="2400" dirty="0"/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43802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Пользователь\Downloads\img11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5117" y="18864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28596" y="857232"/>
            <a:ext cx="8358246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ЗАНЯТИЕ ПО ФОП</a:t>
            </a:r>
          </a:p>
          <a:p>
            <a:r>
              <a:rPr lang="ru-RU" sz="2400" b="1" dirty="0"/>
              <a:t>- это занимательное и интересное для детей дело, в ходе которого они осваивают содержание одной или нескольких образовательных областей. </a:t>
            </a:r>
          </a:p>
          <a:p>
            <a:endParaRPr lang="ru-RU" sz="2400" b="1" dirty="0"/>
          </a:p>
          <a:p>
            <a:pPr algn="ctr"/>
            <a:r>
              <a:rPr lang="ru-RU" sz="2400" b="1" dirty="0">
                <a:solidFill>
                  <a:srgbClr val="FF0000"/>
                </a:solidFill>
              </a:rPr>
              <a:t>Содержание </a:t>
            </a:r>
            <a:r>
              <a:rPr lang="ru-RU" sz="2400" b="1" dirty="0"/>
              <a:t>и педагогически обоснованную методику проведения занятий педагог может 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</a:rPr>
              <a:t>ВЫБИРАТЬ САМОСТОЯТЕЛЬНО</a:t>
            </a:r>
          </a:p>
          <a:p>
            <a:pPr algn="ctr"/>
            <a:endParaRPr lang="ru-RU" sz="2400" b="1" dirty="0">
              <a:solidFill>
                <a:srgbClr val="FF0000"/>
              </a:solidFill>
            </a:endParaRPr>
          </a:p>
          <a:p>
            <a:pPr algn="ctr"/>
            <a:r>
              <a:rPr lang="ru-RU" sz="2400" b="1" dirty="0">
                <a:solidFill>
                  <a:srgbClr val="FF0000"/>
                </a:solidFill>
              </a:rPr>
              <a:t>(П.П.24.12; 24.13;24.14. ФОП ДО)</a:t>
            </a:r>
          </a:p>
          <a:p>
            <a:endParaRPr lang="ru-RU" sz="2400" dirty="0"/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11674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1312</TotalTime>
  <Words>572</Words>
  <Application>Microsoft Office PowerPoint</Application>
  <PresentationFormat>Экран (4:3)</PresentationFormat>
  <Paragraphs>122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Monotype Corsiva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user</cp:lastModifiedBy>
  <cp:revision>146</cp:revision>
  <dcterms:created xsi:type="dcterms:W3CDTF">2019-05-17T15:33:56Z</dcterms:created>
  <dcterms:modified xsi:type="dcterms:W3CDTF">2024-02-29T17:59:28Z</dcterms:modified>
</cp:coreProperties>
</file>